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pace Mono" charset="1" panose="02000509040000020004"/>
      <p:regular r:id="rId10"/>
    </p:embeddedFont>
    <p:embeddedFont>
      <p:font typeface="Space Mono Bold" charset="1" panose="02000809030000020004"/>
      <p:regular r:id="rId11"/>
    </p:embeddedFont>
    <p:embeddedFont>
      <p:font typeface="Space Mono Italics" charset="1" panose="02000509090000090004"/>
      <p:regular r:id="rId12"/>
    </p:embeddedFont>
    <p:embeddedFont>
      <p:font typeface="Space Mono Bold Italics" charset="1" panose="020008090400000900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22" Target="slides/slide9.xml" Type="http://schemas.openxmlformats.org/officeDocument/2006/relationships/slide"/><Relationship Id="rId23" Target="slides/slide10.xml" Type="http://schemas.openxmlformats.org/officeDocument/2006/relationships/slide"/><Relationship Id="rId24" Target="slides/slide11.xml" Type="http://schemas.openxmlformats.org/officeDocument/2006/relationships/slide"/><Relationship Id="rId25" Target="slides/slide12.xml" Type="http://schemas.openxmlformats.org/officeDocument/2006/relationships/slide"/><Relationship Id="rId26" Target="slides/slide13.xml" Type="http://schemas.openxmlformats.org/officeDocument/2006/relationships/slide"/><Relationship Id="rId27" Target="slides/slide14.xml" Type="http://schemas.openxmlformats.org/officeDocument/2006/relationships/slide"/><Relationship Id="rId28" Target="slides/slide15.xml" Type="http://schemas.openxmlformats.org/officeDocument/2006/relationships/slide"/><Relationship Id="rId29" Target="slides/slide16.xml" Type="http://schemas.openxmlformats.org/officeDocument/2006/relationships/slide"/><Relationship Id="rId3" Target="viewProps.xml" Type="http://schemas.openxmlformats.org/officeDocument/2006/relationships/viewProps"/><Relationship Id="rId30" Target="slides/slide17.xml" Type="http://schemas.openxmlformats.org/officeDocument/2006/relationships/slide"/><Relationship Id="rId31" Target="slides/slide18.xml" Type="http://schemas.openxmlformats.org/officeDocument/2006/relationships/slide"/><Relationship Id="rId32" Target="slides/slide19.xml" Type="http://schemas.openxmlformats.org/officeDocument/2006/relationships/slide"/><Relationship Id="rId33" Target="slides/slide20.xml" Type="http://schemas.openxmlformats.org/officeDocument/2006/relationships/slide"/><Relationship Id="rId34" Target="slides/slide21.xml" Type="http://schemas.openxmlformats.org/officeDocument/2006/relationships/slide"/><Relationship Id="rId35" Target="slides/slide2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8.gif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335" r="0" b="-393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418" y="1155181"/>
            <a:ext cx="3695839" cy="8229600"/>
          </a:xfrm>
          <a:custGeom>
            <a:avLst/>
            <a:gdLst/>
            <a:ahLst/>
            <a:cxnLst/>
            <a:rect r="r" b="b" t="t" l="l"/>
            <a:pathLst>
              <a:path h="8229600" w="3695839">
                <a:moveTo>
                  <a:pt x="0" y="0"/>
                </a:moveTo>
                <a:lnTo>
                  <a:pt x="3695838" y="0"/>
                </a:lnTo>
                <a:lnTo>
                  <a:pt x="36958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725002" y="5614822"/>
            <a:ext cx="12534298" cy="1525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491"/>
              </a:lnSpc>
            </a:pPr>
            <a:r>
              <a:rPr lang="en-US" sz="8922">
                <a:solidFill>
                  <a:srgbClr val="FFFFFF"/>
                </a:solidFill>
                <a:latin typeface="Space Mono Bold"/>
              </a:rPr>
              <a:t>Torre de control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5002" y="7134202"/>
            <a:ext cx="6896756" cy="837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59"/>
              </a:lnSpc>
              <a:spcBef>
                <a:spcPct val="0"/>
              </a:spcBef>
            </a:pPr>
            <a:r>
              <a:rPr lang="en-US" sz="4899">
                <a:solidFill>
                  <a:srgbClr val="FFFFFF"/>
                </a:solidFill>
                <a:latin typeface="Space Mono"/>
              </a:rPr>
              <a:t>Grupo Alan Turing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8258" y="3191568"/>
            <a:ext cx="13548345" cy="5517862"/>
          </a:xfrm>
          <a:custGeom>
            <a:avLst/>
            <a:gdLst/>
            <a:ahLst/>
            <a:cxnLst/>
            <a:rect r="r" b="b" t="t" l="l"/>
            <a:pathLst>
              <a:path h="5517862" w="13548345">
                <a:moveTo>
                  <a:pt x="0" y="0"/>
                </a:moveTo>
                <a:lnTo>
                  <a:pt x="13548346" y="0"/>
                </a:lnTo>
                <a:lnTo>
                  <a:pt x="13548346" y="5517862"/>
                </a:lnTo>
                <a:lnTo>
                  <a:pt x="0" y="551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2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251968"/>
            <a:ext cx="7181201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SOBRECARGA DE MÉTODOS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8069" y="2593294"/>
            <a:ext cx="12727516" cy="7118913"/>
          </a:xfrm>
          <a:custGeom>
            <a:avLst/>
            <a:gdLst/>
            <a:ahLst/>
            <a:cxnLst/>
            <a:rect r="r" b="b" t="t" l="l"/>
            <a:pathLst>
              <a:path h="7118913" w="12727516">
                <a:moveTo>
                  <a:pt x="0" y="0"/>
                </a:moveTo>
                <a:lnTo>
                  <a:pt x="12727515" y="0"/>
                </a:lnTo>
                <a:lnTo>
                  <a:pt x="12727515" y="7118913"/>
                </a:lnTo>
                <a:lnTo>
                  <a:pt x="0" y="7118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91" t="0" r="-14155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6774" y="1251968"/>
            <a:ext cx="7865052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REDEFINICIÓN DE MÉTODOS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53463" y="4413331"/>
            <a:ext cx="10794842" cy="1840802"/>
          </a:xfrm>
          <a:custGeom>
            <a:avLst/>
            <a:gdLst/>
            <a:ahLst/>
            <a:cxnLst/>
            <a:rect r="r" b="b" t="t" l="l"/>
            <a:pathLst>
              <a:path h="1840802" w="10794842">
                <a:moveTo>
                  <a:pt x="0" y="0"/>
                </a:moveTo>
                <a:lnTo>
                  <a:pt x="10794841" y="0"/>
                </a:lnTo>
                <a:lnTo>
                  <a:pt x="10794841" y="1840802"/>
                </a:lnTo>
                <a:lnTo>
                  <a:pt x="0" y="18408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536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84250" y="1865686"/>
            <a:ext cx="2735732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HERENCIA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8604" y="4430617"/>
            <a:ext cx="15300696" cy="4113267"/>
          </a:xfrm>
          <a:custGeom>
            <a:avLst/>
            <a:gdLst/>
            <a:ahLst/>
            <a:cxnLst/>
            <a:rect r="r" b="b" t="t" l="l"/>
            <a:pathLst>
              <a:path h="4113267" w="15300696">
                <a:moveTo>
                  <a:pt x="0" y="0"/>
                </a:moveTo>
                <a:lnTo>
                  <a:pt x="15300696" y="0"/>
                </a:lnTo>
                <a:lnTo>
                  <a:pt x="15300696" y="4113267"/>
                </a:lnTo>
                <a:lnTo>
                  <a:pt x="0" y="4113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77" t="0" r="-94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748787"/>
            <a:ext cx="11335446" cy="153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HERENCIA Y CONSTRUCTORES 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(VACÍO Y PARAMETRIZADO)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48061" y="2298194"/>
            <a:ext cx="10834604" cy="7409473"/>
          </a:xfrm>
          <a:custGeom>
            <a:avLst/>
            <a:gdLst/>
            <a:ahLst/>
            <a:cxnLst/>
            <a:rect r="r" b="b" t="t" l="l"/>
            <a:pathLst>
              <a:path h="7409473" w="10834604">
                <a:moveTo>
                  <a:pt x="0" y="0"/>
                </a:moveTo>
                <a:lnTo>
                  <a:pt x="10834603" y="0"/>
                </a:lnTo>
                <a:lnTo>
                  <a:pt x="10834603" y="7409473"/>
                </a:lnTo>
                <a:lnTo>
                  <a:pt x="0" y="7409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77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105" y="122644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CLASES ABSTRACTAS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1953" y="2843118"/>
            <a:ext cx="9334940" cy="3121950"/>
          </a:xfrm>
          <a:custGeom>
            <a:avLst/>
            <a:gdLst/>
            <a:ahLst/>
            <a:cxnLst/>
            <a:rect r="r" b="b" t="t" l="l"/>
            <a:pathLst>
              <a:path h="3121950" w="9334940">
                <a:moveTo>
                  <a:pt x="0" y="0"/>
                </a:moveTo>
                <a:lnTo>
                  <a:pt x="9334940" y="0"/>
                </a:lnTo>
                <a:lnTo>
                  <a:pt x="9334940" y="3121950"/>
                </a:lnTo>
                <a:lnTo>
                  <a:pt x="0" y="3121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105" y="122644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INTERFACES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419112" y="5143500"/>
            <a:ext cx="9686410" cy="2653458"/>
          </a:xfrm>
          <a:custGeom>
            <a:avLst/>
            <a:gdLst/>
            <a:ahLst/>
            <a:cxnLst/>
            <a:rect r="r" b="b" t="t" l="l"/>
            <a:pathLst>
              <a:path h="2653458" w="9686410">
                <a:moveTo>
                  <a:pt x="0" y="0"/>
                </a:moveTo>
                <a:lnTo>
                  <a:pt x="9686409" y="0"/>
                </a:lnTo>
                <a:lnTo>
                  <a:pt x="9686409" y="2653458"/>
                </a:lnTo>
                <a:lnTo>
                  <a:pt x="0" y="2653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05317" y="3456215"/>
            <a:ext cx="13677366" cy="4149107"/>
          </a:xfrm>
          <a:custGeom>
            <a:avLst/>
            <a:gdLst/>
            <a:ahLst/>
            <a:cxnLst/>
            <a:rect r="r" b="b" t="t" l="l"/>
            <a:pathLst>
              <a:path h="4149107" w="13677366">
                <a:moveTo>
                  <a:pt x="0" y="0"/>
                </a:moveTo>
                <a:lnTo>
                  <a:pt x="13677366" y="0"/>
                </a:lnTo>
                <a:lnTo>
                  <a:pt x="13677366" y="4149108"/>
                </a:lnTo>
                <a:lnTo>
                  <a:pt x="0" y="4149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1105" y="122644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EXCEPCIONES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97967" y="2212132"/>
            <a:ext cx="12000894" cy="7046168"/>
          </a:xfrm>
          <a:custGeom>
            <a:avLst/>
            <a:gdLst/>
            <a:ahLst/>
            <a:cxnLst/>
            <a:rect r="r" b="b" t="t" l="l"/>
            <a:pathLst>
              <a:path h="7046168" w="12000894">
                <a:moveTo>
                  <a:pt x="0" y="0"/>
                </a:moveTo>
                <a:lnTo>
                  <a:pt x="12000893" y="0"/>
                </a:lnTo>
                <a:lnTo>
                  <a:pt x="12000893" y="7046168"/>
                </a:lnTo>
                <a:lnTo>
                  <a:pt x="0" y="704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INTERFACES DE USUARIO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83613" y="2624773"/>
            <a:ext cx="9507160" cy="6633527"/>
          </a:xfrm>
          <a:custGeom>
            <a:avLst/>
            <a:gdLst/>
            <a:ahLst/>
            <a:cxnLst/>
            <a:rect r="r" b="b" t="t" l="l"/>
            <a:pathLst>
              <a:path h="6633527" w="9507160">
                <a:moveTo>
                  <a:pt x="0" y="0"/>
                </a:moveTo>
                <a:lnTo>
                  <a:pt x="9507160" y="0"/>
                </a:lnTo>
                <a:lnTo>
                  <a:pt x="9507160" y="6633527"/>
                </a:lnTo>
                <a:lnTo>
                  <a:pt x="0" y="6633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Componentes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3556" y="2818086"/>
            <a:ext cx="11782489" cy="4650827"/>
          </a:xfrm>
          <a:custGeom>
            <a:avLst/>
            <a:gdLst/>
            <a:ahLst/>
            <a:cxnLst/>
            <a:rect r="r" b="b" t="t" l="l"/>
            <a:pathLst>
              <a:path h="4650827" w="11782489">
                <a:moveTo>
                  <a:pt x="0" y="0"/>
                </a:moveTo>
                <a:lnTo>
                  <a:pt x="11782488" y="0"/>
                </a:lnTo>
                <a:lnTo>
                  <a:pt x="11782488" y="4650828"/>
                </a:lnTo>
                <a:lnTo>
                  <a:pt x="0" y="465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3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Contenedores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335" r="0" b="-3933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5859" y="590664"/>
            <a:ext cx="7918141" cy="9105672"/>
          </a:xfrm>
          <a:custGeom>
            <a:avLst/>
            <a:gdLst/>
            <a:ahLst/>
            <a:cxnLst/>
            <a:rect r="r" b="b" t="t" l="l"/>
            <a:pathLst>
              <a:path h="9105672" w="7918141">
                <a:moveTo>
                  <a:pt x="0" y="0"/>
                </a:moveTo>
                <a:lnTo>
                  <a:pt x="7918141" y="0"/>
                </a:lnTo>
                <a:lnTo>
                  <a:pt x="7918141" y="9105672"/>
                </a:lnTo>
                <a:lnTo>
                  <a:pt x="0" y="910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972800" y="7198576"/>
            <a:ext cx="7315200" cy="3291840"/>
          </a:xfrm>
          <a:custGeom>
            <a:avLst/>
            <a:gdLst/>
            <a:ahLst/>
            <a:cxnLst/>
            <a:rect r="r" b="b" t="t" l="l"/>
            <a:pathLst>
              <a:path h="3291840" w="7315200">
                <a:moveTo>
                  <a:pt x="0" y="0"/>
                </a:moveTo>
                <a:lnTo>
                  <a:pt x="7315200" y="0"/>
                </a:lnTo>
                <a:lnTo>
                  <a:pt x="7315200" y="3291840"/>
                </a:lnTo>
                <a:lnTo>
                  <a:pt x="0" y="329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66830" y="0"/>
            <a:ext cx="3221170" cy="4853819"/>
          </a:xfrm>
          <a:custGeom>
            <a:avLst/>
            <a:gdLst/>
            <a:ahLst/>
            <a:cxnLst/>
            <a:rect r="r" b="b" t="t" l="l"/>
            <a:pathLst>
              <a:path h="4853819" w="3221170">
                <a:moveTo>
                  <a:pt x="0" y="0"/>
                </a:moveTo>
                <a:lnTo>
                  <a:pt x="3221170" y="0"/>
                </a:lnTo>
                <a:lnTo>
                  <a:pt x="3221170" y="4853819"/>
                </a:lnTo>
                <a:lnTo>
                  <a:pt x="0" y="4853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845659" y="0"/>
            <a:ext cx="3221170" cy="4853819"/>
          </a:xfrm>
          <a:custGeom>
            <a:avLst/>
            <a:gdLst/>
            <a:ahLst/>
            <a:cxnLst/>
            <a:rect r="r" b="b" t="t" l="l"/>
            <a:pathLst>
              <a:path h="4853819" w="3221170">
                <a:moveTo>
                  <a:pt x="0" y="0"/>
                </a:moveTo>
                <a:lnTo>
                  <a:pt x="3221171" y="0"/>
                </a:lnTo>
                <a:lnTo>
                  <a:pt x="3221171" y="4853819"/>
                </a:lnTo>
                <a:lnTo>
                  <a:pt x="0" y="4853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0"/>
            <a:ext cx="3221170" cy="4853819"/>
          </a:xfrm>
          <a:custGeom>
            <a:avLst/>
            <a:gdLst/>
            <a:ahLst/>
            <a:cxnLst/>
            <a:rect r="r" b="b" t="t" l="l"/>
            <a:pathLst>
              <a:path h="4853819" w="3221170">
                <a:moveTo>
                  <a:pt x="0" y="0"/>
                </a:moveTo>
                <a:lnTo>
                  <a:pt x="3221170" y="0"/>
                </a:lnTo>
                <a:lnTo>
                  <a:pt x="3221170" y="4853819"/>
                </a:lnTo>
                <a:lnTo>
                  <a:pt x="0" y="4853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83033">
            <a:off x="11631739" y="739019"/>
            <a:ext cx="2998661" cy="4114800"/>
          </a:xfrm>
          <a:custGeom>
            <a:avLst/>
            <a:gdLst/>
            <a:ahLst/>
            <a:cxnLst/>
            <a:rect r="r" b="b" t="t" l="l"/>
            <a:pathLst>
              <a:path h="4114800" w="2998661">
                <a:moveTo>
                  <a:pt x="0" y="0"/>
                </a:moveTo>
                <a:lnTo>
                  <a:pt x="2998661" y="0"/>
                </a:lnTo>
                <a:lnTo>
                  <a:pt x="29986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98699" y="2388552"/>
            <a:ext cx="6054275" cy="5414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39"/>
              </a:lnSpc>
            </a:pPr>
            <a:r>
              <a:rPr lang="en-US" sz="5099">
                <a:solidFill>
                  <a:srgbClr val="20203A"/>
                </a:solidFill>
                <a:latin typeface="Space Mono Bold"/>
              </a:rPr>
              <a:t>Índice:</a:t>
            </a:r>
          </a:p>
          <a:p>
            <a:pPr>
              <a:lnSpc>
                <a:spcPts val="5599"/>
              </a:lnSpc>
            </a:p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20203A"/>
                </a:solidFill>
                <a:latin typeface="Space Mono Bold"/>
              </a:rPr>
              <a:t>Análisis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20203A"/>
                </a:solidFill>
                <a:latin typeface="Space Mono Bold"/>
              </a:rPr>
              <a:t>Diseño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20203A"/>
                </a:solidFill>
                <a:latin typeface="Space Mono Bold"/>
              </a:rPr>
              <a:t>Ampliaciones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20203A"/>
                </a:solidFill>
                <a:latin typeface="Space Mono Bold"/>
              </a:rPr>
              <a:t>Conceptos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184930" y="8221561"/>
            <a:ext cx="341958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0203A"/>
                </a:solidFill>
                <a:latin typeface="Space Mono"/>
              </a:rPr>
              <a:t>Empezar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8699" y="8221561"/>
            <a:ext cx="3419583" cy="622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20203A"/>
                </a:solidFill>
                <a:latin typeface="Space Mono"/>
              </a:rPr>
              <a:t>Salir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5400000">
            <a:off x="10069918" y="4169151"/>
            <a:ext cx="2701659" cy="4070993"/>
          </a:xfrm>
          <a:custGeom>
            <a:avLst/>
            <a:gdLst/>
            <a:ahLst/>
            <a:cxnLst/>
            <a:rect r="r" b="b" t="t" l="l"/>
            <a:pathLst>
              <a:path h="4070993" w="2701659">
                <a:moveTo>
                  <a:pt x="0" y="0"/>
                </a:moveTo>
                <a:lnTo>
                  <a:pt x="2701659" y="0"/>
                </a:lnTo>
                <a:lnTo>
                  <a:pt x="2701659" y="4070994"/>
                </a:lnTo>
                <a:lnTo>
                  <a:pt x="0" y="40709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702841" y="4128950"/>
            <a:ext cx="2860291" cy="4310027"/>
          </a:xfrm>
          <a:custGeom>
            <a:avLst/>
            <a:gdLst/>
            <a:ahLst/>
            <a:cxnLst/>
            <a:rect r="r" b="b" t="t" l="l"/>
            <a:pathLst>
              <a:path h="4310027" w="2860291">
                <a:moveTo>
                  <a:pt x="0" y="0"/>
                </a:moveTo>
                <a:lnTo>
                  <a:pt x="2860291" y="0"/>
                </a:lnTo>
                <a:lnTo>
                  <a:pt x="2860291" y="4310027"/>
                </a:lnTo>
                <a:lnTo>
                  <a:pt x="0" y="43100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3556" y="2818086"/>
            <a:ext cx="11782489" cy="4650827"/>
          </a:xfrm>
          <a:custGeom>
            <a:avLst/>
            <a:gdLst/>
            <a:ahLst/>
            <a:cxnLst/>
            <a:rect r="r" b="b" t="t" l="l"/>
            <a:pathLst>
              <a:path h="4650827" w="11782489">
                <a:moveTo>
                  <a:pt x="0" y="0"/>
                </a:moveTo>
                <a:lnTo>
                  <a:pt x="11782488" y="0"/>
                </a:lnTo>
                <a:lnTo>
                  <a:pt x="11782488" y="4650828"/>
                </a:lnTo>
                <a:lnTo>
                  <a:pt x="0" y="46508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38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7828486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Contenedores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70244" y="3871199"/>
            <a:ext cx="11210341" cy="2544603"/>
          </a:xfrm>
          <a:custGeom>
            <a:avLst/>
            <a:gdLst/>
            <a:ahLst/>
            <a:cxnLst/>
            <a:rect r="r" b="b" t="t" l="l"/>
            <a:pathLst>
              <a:path h="2544603" w="11210341">
                <a:moveTo>
                  <a:pt x="0" y="0"/>
                </a:moveTo>
                <a:lnTo>
                  <a:pt x="11210342" y="0"/>
                </a:lnTo>
                <a:lnTo>
                  <a:pt x="11210342" y="2544602"/>
                </a:lnTo>
                <a:lnTo>
                  <a:pt x="0" y="25446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33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2975"/>
            <a:ext cx="7828486" cy="231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Contenedores de eventos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9335" r="0" b="-39335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72098" y="726442"/>
            <a:ext cx="4776961" cy="508187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828279">
            <a:off x="14280792" y="653892"/>
            <a:ext cx="2208189" cy="3030106"/>
          </a:xfrm>
          <a:custGeom>
            <a:avLst/>
            <a:gdLst/>
            <a:ahLst/>
            <a:cxnLst/>
            <a:rect r="r" b="b" t="t" l="l"/>
            <a:pathLst>
              <a:path h="3030106" w="2208189">
                <a:moveTo>
                  <a:pt x="0" y="0"/>
                </a:moveTo>
                <a:lnTo>
                  <a:pt x="2208190" y="0"/>
                </a:lnTo>
                <a:lnTo>
                  <a:pt x="2208190" y="3030106"/>
                </a:lnTo>
                <a:lnTo>
                  <a:pt x="0" y="3030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28114" y="6883516"/>
            <a:ext cx="5664930" cy="2644908"/>
            <a:chOff x="0" y="0"/>
            <a:chExt cx="7553240" cy="35265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50435" y="1212120"/>
              <a:ext cx="2452371" cy="2314425"/>
            </a:xfrm>
            <a:custGeom>
              <a:avLst/>
              <a:gdLst/>
              <a:ahLst/>
              <a:cxnLst/>
              <a:rect r="r" b="b" t="t" l="l"/>
              <a:pathLst>
                <a:path h="2314425" w="2452371">
                  <a:moveTo>
                    <a:pt x="0" y="0"/>
                  </a:moveTo>
                  <a:lnTo>
                    <a:pt x="2452370" y="0"/>
                  </a:lnTo>
                  <a:lnTo>
                    <a:pt x="2452370" y="2314424"/>
                  </a:lnTo>
                  <a:lnTo>
                    <a:pt x="0" y="2314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1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7553240" cy="739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620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FFFFFF"/>
                  </a:solidFill>
                  <a:latin typeface="Space Mono Italics"/>
                </a:rPr>
                <a:t>“Este es el camino.”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076779" y="3789386"/>
            <a:ext cx="8195319" cy="1035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FFFFFF"/>
                </a:solidFill>
                <a:latin typeface="Space Mono Bold"/>
              </a:rPr>
              <a:t>¡Muchas Gracias!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797" y="-435914"/>
            <a:ext cx="19721594" cy="3619628"/>
            <a:chOff x="0" y="0"/>
            <a:chExt cx="5194165" cy="95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94165" cy="953318"/>
            </a:xfrm>
            <a:custGeom>
              <a:avLst/>
              <a:gdLst/>
              <a:ahLst/>
              <a:cxnLst/>
              <a:rect r="r" b="b" t="t" l="l"/>
              <a:pathLst>
                <a:path h="953318" w="5194165">
                  <a:moveTo>
                    <a:pt x="0" y="0"/>
                  </a:moveTo>
                  <a:lnTo>
                    <a:pt x="5194165" y="0"/>
                  </a:lnTo>
                  <a:lnTo>
                    <a:pt x="5194165" y="953318"/>
                  </a:lnTo>
                  <a:lnTo>
                    <a:pt x="0" y="953318"/>
                  </a:lnTo>
                  <a:close/>
                </a:path>
              </a:pathLst>
            </a:custGeom>
            <a:solidFill>
              <a:srgbClr val="484A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94165" cy="99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57227"/>
            <a:ext cx="2352955" cy="2431995"/>
          </a:xfrm>
          <a:custGeom>
            <a:avLst/>
            <a:gdLst/>
            <a:ahLst/>
            <a:cxnLst/>
            <a:rect r="r" b="b" t="t" l="l"/>
            <a:pathLst>
              <a:path h="2431995" w="2352955">
                <a:moveTo>
                  <a:pt x="0" y="0"/>
                </a:moveTo>
                <a:lnTo>
                  <a:pt x="2352955" y="0"/>
                </a:lnTo>
                <a:lnTo>
                  <a:pt x="2352955" y="2431995"/>
                </a:lnTo>
                <a:lnTo>
                  <a:pt x="0" y="2431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9223" y="1238250"/>
            <a:ext cx="8702547" cy="107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4"/>
              </a:lnSpc>
            </a:pPr>
            <a:r>
              <a:rPr lang="en-US" sz="8499">
                <a:solidFill>
                  <a:srgbClr val="040606"/>
                </a:solidFill>
                <a:latin typeface="Space Mono 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723130"/>
            <a:ext cx="9574898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Empresa: </a:t>
            </a:r>
            <a:r>
              <a:rPr lang="en-US" sz="4399">
                <a:solidFill>
                  <a:srgbClr val="FFFFFF"/>
                </a:solidFill>
                <a:latin typeface="Space Mono"/>
              </a:rPr>
              <a:t>Alan Turing S.L.N.E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631848"/>
            <a:ext cx="10942710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Cliente: La República Galáctica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39264"/>
            <a:ext cx="12652447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Producto: 1000000 créditos galácticos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446679"/>
            <a:ext cx="12994481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Mantenimiento: 1000 creditos mensuales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797" y="-435914"/>
            <a:ext cx="19721594" cy="3619628"/>
            <a:chOff x="0" y="0"/>
            <a:chExt cx="5194165" cy="95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94165" cy="953318"/>
            </a:xfrm>
            <a:custGeom>
              <a:avLst/>
              <a:gdLst/>
              <a:ahLst/>
              <a:cxnLst/>
              <a:rect r="r" b="b" t="t" l="l"/>
              <a:pathLst>
                <a:path h="953318" w="5194165">
                  <a:moveTo>
                    <a:pt x="0" y="0"/>
                  </a:moveTo>
                  <a:lnTo>
                    <a:pt x="5194165" y="0"/>
                  </a:lnTo>
                  <a:lnTo>
                    <a:pt x="5194165" y="953318"/>
                  </a:lnTo>
                  <a:lnTo>
                    <a:pt x="0" y="953318"/>
                  </a:lnTo>
                  <a:close/>
                </a:path>
              </a:pathLst>
            </a:custGeom>
            <a:solidFill>
              <a:srgbClr val="484A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94165" cy="99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03057" y="518707"/>
            <a:ext cx="2520092" cy="2309034"/>
          </a:xfrm>
          <a:custGeom>
            <a:avLst/>
            <a:gdLst/>
            <a:ahLst/>
            <a:cxnLst/>
            <a:rect r="r" b="b" t="t" l="l"/>
            <a:pathLst>
              <a:path h="2309034" w="2520092">
                <a:moveTo>
                  <a:pt x="0" y="0"/>
                </a:moveTo>
                <a:lnTo>
                  <a:pt x="2520092" y="0"/>
                </a:lnTo>
                <a:lnTo>
                  <a:pt x="2520092" y="2309035"/>
                </a:lnTo>
                <a:lnTo>
                  <a:pt x="0" y="230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9223" y="1238250"/>
            <a:ext cx="6061266" cy="107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4"/>
              </a:lnSpc>
            </a:pPr>
            <a:r>
              <a:rPr lang="en-US" sz="8499">
                <a:solidFill>
                  <a:srgbClr val="040606"/>
                </a:solidFill>
                <a:latin typeface="Space Mono Bold"/>
              </a:rPr>
              <a:t>Análisis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854258"/>
            <a:ext cx="1537824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pace Mono"/>
              </a:rPr>
              <a:t>Ver, gestionar y controlar el flujo de naves naves en el hangar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767112"/>
            <a:ext cx="6213685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pace Mono"/>
              </a:rPr>
              <a:t>Herencia:  tipos de naves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03057" y="6679966"/>
            <a:ext cx="698702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FFFFFF"/>
                </a:solidFill>
                <a:latin typeface="Space Mono"/>
              </a:rPr>
              <a:t>MVC: Modelo Vista Controlador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797" y="-435914"/>
            <a:ext cx="19721594" cy="3619628"/>
            <a:chOff x="0" y="0"/>
            <a:chExt cx="5194165" cy="95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94165" cy="953318"/>
            </a:xfrm>
            <a:custGeom>
              <a:avLst/>
              <a:gdLst/>
              <a:ahLst/>
              <a:cxnLst/>
              <a:rect r="r" b="b" t="t" l="l"/>
              <a:pathLst>
                <a:path h="953318" w="5194165">
                  <a:moveTo>
                    <a:pt x="0" y="0"/>
                  </a:moveTo>
                  <a:lnTo>
                    <a:pt x="5194165" y="0"/>
                  </a:lnTo>
                  <a:lnTo>
                    <a:pt x="5194165" y="953318"/>
                  </a:lnTo>
                  <a:lnTo>
                    <a:pt x="0" y="953318"/>
                  </a:lnTo>
                  <a:close/>
                </a:path>
              </a:pathLst>
            </a:custGeom>
            <a:solidFill>
              <a:srgbClr val="484A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94165" cy="99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48685" y="359270"/>
            <a:ext cx="1878956" cy="2627910"/>
          </a:xfrm>
          <a:custGeom>
            <a:avLst/>
            <a:gdLst/>
            <a:ahLst/>
            <a:cxnLst/>
            <a:rect r="r" b="b" t="t" l="l"/>
            <a:pathLst>
              <a:path h="2627910" w="1878956">
                <a:moveTo>
                  <a:pt x="0" y="0"/>
                </a:moveTo>
                <a:lnTo>
                  <a:pt x="1878956" y="0"/>
                </a:lnTo>
                <a:lnTo>
                  <a:pt x="1878956" y="2627910"/>
                </a:lnTo>
                <a:lnTo>
                  <a:pt x="0" y="2627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780433" y="0"/>
            <a:ext cx="12507567" cy="10287000"/>
          </a:xfrm>
          <a:custGeom>
            <a:avLst/>
            <a:gdLst/>
            <a:ahLst/>
            <a:cxnLst/>
            <a:rect r="r" b="b" t="t" l="l"/>
            <a:pathLst>
              <a:path h="10287000" w="12507567">
                <a:moveTo>
                  <a:pt x="0" y="0"/>
                </a:moveTo>
                <a:lnTo>
                  <a:pt x="12507567" y="0"/>
                </a:lnTo>
                <a:lnTo>
                  <a:pt x="1250756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6000"/>
            </a:blip>
            <a:stretch>
              <a:fillRect l="0" t="-116" r="0" b="-11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97008" y="3729356"/>
            <a:ext cx="6061266" cy="107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4"/>
              </a:lnSpc>
            </a:pPr>
            <a:r>
              <a:rPr lang="en-US" sz="8499">
                <a:solidFill>
                  <a:srgbClr val="FFFFFF"/>
                </a:solidFill>
                <a:latin typeface="Space Mono Bold"/>
              </a:rPr>
              <a:t>Diseño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073249" y="942975"/>
            <a:ext cx="1866122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40606"/>
                </a:solidFill>
                <a:latin typeface="Space Mono Bold"/>
              </a:rPr>
              <a:t>UML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797" y="-435914"/>
            <a:ext cx="19721594" cy="3619628"/>
            <a:chOff x="0" y="0"/>
            <a:chExt cx="5194165" cy="95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94165" cy="953318"/>
            </a:xfrm>
            <a:custGeom>
              <a:avLst/>
              <a:gdLst/>
              <a:ahLst/>
              <a:cxnLst/>
              <a:rect r="r" b="b" t="t" l="l"/>
              <a:pathLst>
                <a:path h="953318" w="5194165">
                  <a:moveTo>
                    <a:pt x="0" y="0"/>
                  </a:moveTo>
                  <a:lnTo>
                    <a:pt x="5194165" y="0"/>
                  </a:lnTo>
                  <a:lnTo>
                    <a:pt x="5194165" y="953318"/>
                  </a:lnTo>
                  <a:lnTo>
                    <a:pt x="0" y="953318"/>
                  </a:lnTo>
                  <a:close/>
                </a:path>
              </a:pathLst>
            </a:custGeom>
            <a:solidFill>
              <a:srgbClr val="484A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94165" cy="99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0966"/>
            <a:ext cx="2686554" cy="2380958"/>
          </a:xfrm>
          <a:custGeom>
            <a:avLst/>
            <a:gdLst/>
            <a:ahLst/>
            <a:cxnLst/>
            <a:rect r="r" b="b" t="t" l="l"/>
            <a:pathLst>
              <a:path h="2380958" w="2686554">
                <a:moveTo>
                  <a:pt x="0" y="0"/>
                </a:moveTo>
                <a:lnTo>
                  <a:pt x="2686554" y="0"/>
                </a:lnTo>
                <a:lnTo>
                  <a:pt x="2686554" y="2380959"/>
                </a:lnTo>
                <a:lnTo>
                  <a:pt x="0" y="2380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39223" y="1238250"/>
            <a:ext cx="8922654" cy="107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74"/>
              </a:lnSpc>
            </a:pPr>
            <a:r>
              <a:rPr lang="en-US" sz="8499">
                <a:solidFill>
                  <a:srgbClr val="040606"/>
                </a:solidFill>
                <a:latin typeface="Space Mono Bold"/>
              </a:rPr>
              <a:t>Ampliaciones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6176" y="3126564"/>
            <a:ext cx="7333124" cy="6155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</a:p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Space Mono"/>
              </a:rPr>
              <a:t>Esta expansión incluirá un sistema de escaneo como barrera en la entrada del hangar, que enviará información sobre cargas ilegales a la torre de control. Se implementará una opción de escaneo en la interfaz gráfica de usuario (GUI), que dirigirá la pantalla a una nueva ventana para revisar posibles puntos de carga ilegal.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550479"/>
            <a:ext cx="6757205" cy="2555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Space Mono"/>
              </a:rPr>
              <a:t>El Grupo Alan Turing S.L.N.E propone ampliar la aplicación "Ground Control" para el control de contrabando y la defensa del hangar.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16797" y="-435914"/>
            <a:ext cx="19721594" cy="3619628"/>
            <a:chOff x="0" y="0"/>
            <a:chExt cx="5194165" cy="9533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94165" cy="953318"/>
            </a:xfrm>
            <a:custGeom>
              <a:avLst/>
              <a:gdLst/>
              <a:ahLst/>
              <a:cxnLst/>
              <a:rect r="r" b="b" t="t" l="l"/>
              <a:pathLst>
                <a:path h="953318" w="5194165">
                  <a:moveTo>
                    <a:pt x="0" y="0"/>
                  </a:moveTo>
                  <a:lnTo>
                    <a:pt x="5194165" y="0"/>
                  </a:lnTo>
                  <a:lnTo>
                    <a:pt x="5194165" y="953318"/>
                  </a:lnTo>
                  <a:lnTo>
                    <a:pt x="0" y="953318"/>
                  </a:lnTo>
                  <a:close/>
                </a:path>
              </a:pathLst>
            </a:custGeom>
            <a:solidFill>
              <a:srgbClr val="484A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194165" cy="9914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425189"/>
            <a:ext cx="2338707" cy="2207154"/>
          </a:xfrm>
          <a:custGeom>
            <a:avLst/>
            <a:gdLst/>
            <a:ahLst/>
            <a:cxnLst/>
            <a:rect r="r" b="b" t="t" l="l"/>
            <a:pathLst>
              <a:path h="2207154" w="2338707">
                <a:moveTo>
                  <a:pt x="0" y="0"/>
                </a:moveTo>
                <a:lnTo>
                  <a:pt x="2338707" y="0"/>
                </a:lnTo>
                <a:lnTo>
                  <a:pt x="2338707" y="2207155"/>
                </a:lnTo>
                <a:lnTo>
                  <a:pt x="0" y="2207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84506" y="1181100"/>
            <a:ext cx="13896661" cy="847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70"/>
              </a:lnSpc>
            </a:pPr>
            <a:r>
              <a:rPr lang="en-US" sz="6600">
                <a:solidFill>
                  <a:srgbClr val="040606"/>
                </a:solidFill>
                <a:latin typeface="Space Mono Bold"/>
              </a:rPr>
              <a:t>Conceptos teórico/práctico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6607" y="4388484"/>
            <a:ext cx="4103543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Polimorfismo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10569" y="6244586"/>
            <a:ext cx="15143792" cy="700603"/>
          </a:xfrm>
          <a:custGeom>
            <a:avLst/>
            <a:gdLst/>
            <a:ahLst/>
            <a:cxnLst/>
            <a:rect r="r" b="b" t="t" l="l"/>
            <a:pathLst>
              <a:path h="700603" w="15143792">
                <a:moveTo>
                  <a:pt x="0" y="0"/>
                </a:moveTo>
                <a:lnTo>
                  <a:pt x="15143792" y="0"/>
                </a:lnTo>
                <a:lnTo>
                  <a:pt x="15143792" y="700603"/>
                </a:lnTo>
                <a:lnTo>
                  <a:pt x="0" y="700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98" t="0" r="-2498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7922" y="4321944"/>
            <a:ext cx="15690502" cy="2572161"/>
          </a:xfrm>
          <a:custGeom>
            <a:avLst/>
            <a:gdLst/>
            <a:ahLst/>
            <a:cxnLst/>
            <a:rect r="r" b="b" t="t" l="l"/>
            <a:pathLst>
              <a:path h="2572161" w="15690502">
                <a:moveTo>
                  <a:pt x="0" y="0"/>
                </a:moveTo>
                <a:lnTo>
                  <a:pt x="15690501" y="0"/>
                </a:lnTo>
                <a:lnTo>
                  <a:pt x="15690501" y="2572161"/>
                </a:lnTo>
                <a:lnTo>
                  <a:pt x="0" y="2572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15" t="-308" r="0" b="-30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310417"/>
            <a:ext cx="5813281" cy="15360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CASTING</a:t>
            </a:r>
          </a:p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Casting explícito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1D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44552" y="4254703"/>
            <a:ext cx="14411332" cy="2398878"/>
          </a:xfrm>
          <a:custGeom>
            <a:avLst/>
            <a:gdLst/>
            <a:ahLst/>
            <a:cxnLst/>
            <a:rect r="r" b="b" t="t" l="l"/>
            <a:pathLst>
              <a:path h="2398878" w="14411332">
                <a:moveTo>
                  <a:pt x="0" y="0"/>
                </a:moveTo>
                <a:lnTo>
                  <a:pt x="14411332" y="0"/>
                </a:lnTo>
                <a:lnTo>
                  <a:pt x="14411332" y="2398878"/>
                </a:lnTo>
                <a:lnTo>
                  <a:pt x="0" y="2398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46" t="0" r="-141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5757" y="1310417"/>
            <a:ext cx="6839167" cy="231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CARACTERES DE ESCAPE</a:t>
            </a:r>
          </a:p>
          <a:p>
            <a:pPr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Space Mono"/>
              </a:rPr>
              <a:t>Salto de línea</a:t>
            </a:r>
          </a:p>
          <a:p>
            <a:pPr>
              <a:lnSpc>
                <a:spcPts val="61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DAF8gYwPxck</dc:identifier>
  <dcterms:modified xsi:type="dcterms:W3CDTF">2011-08-01T06:04:30Z</dcterms:modified>
  <cp:revision>1</cp:revision>
  <dc:title>Torre de control</dc:title>
</cp:coreProperties>
</file>